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7" r:id="rId5"/>
    <p:sldId id="289" r:id="rId6"/>
    <p:sldId id="288" r:id="rId7"/>
    <p:sldId id="290" r:id="rId8"/>
    <p:sldId id="291" r:id="rId9"/>
    <p:sldId id="292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Market-based NTA 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/>
              <a:t>Gender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NTA Time Use and Gender Workshop</a:t>
            </a:r>
          </a:p>
          <a:p>
            <a:r>
              <a:rPr lang="en-US" dirty="0" smtClean="0"/>
              <a:t>Tuesday, October 23, 2012</a:t>
            </a:r>
          </a:p>
          <a:p>
            <a:r>
              <a:rPr lang="es-ES" dirty="0" smtClean="0"/>
              <a:t>Facultad de Ciencias Sociales, Universidad de la República</a:t>
            </a:r>
          </a:p>
          <a:p>
            <a:r>
              <a:rPr lang="es-ES" dirty="0" smtClean="0"/>
              <a:t>Montevideo, Uruguay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Talked about some at beginning of presentation</a:t>
            </a:r>
          </a:p>
          <a:p>
            <a:pPr lvl="1"/>
            <a:r>
              <a:rPr lang="en-US" dirty="0" smtClean="0"/>
              <a:t>Try data-driven methods for allocations by gender, instead of assuming equality</a:t>
            </a:r>
          </a:p>
          <a:p>
            <a:r>
              <a:rPr lang="en-US" dirty="0" smtClean="0"/>
              <a:t>Changing assumption about headship</a:t>
            </a:r>
          </a:p>
          <a:p>
            <a:pPr lvl="1"/>
            <a:r>
              <a:rPr lang="en-US" dirty="0" smtClean="0"/>
              <a:t>Does not affect consumption or labor income profiles, but for transfers and asset-based reallocations there is a big impact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Introduction, single-sex NTA review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to add gender?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Labor income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Consumption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Adjustment for consistency with single-sex 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en-US" dirty="0" smtClean="0"/>
              <a:t>If you have already computed NTA age profiles of consumption and production, NTA by gender is MUCH simpler than NTTA by gender</a:t>
            </a:r>
          </a:p>
          <a:p>
            <a:pPr marL="514350" indent="-514350"/>
            <a:r>
              <a:rPr lang="en-US" dirty="0" smtClean="0"/>
              <a:t>Overall strategy: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Apply the usual NTA method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Instead of age-specific means, calculate age- and sex-specific means instead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Adjust the age- and sex- profiles so they are consistent with the single-sex profiles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single-sex estimation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In single sex NTA, we use different estimation strategies depending on data source, level of availability, and type of age profile:</a:t>
            </a:r>
          </a:p>
          <a:p>
            <a:pPr lvl="1"/>
            <a:r>
              <a:rPr lang="en-US" dirty="0" smtClean="0"/>
              <a:t>Data source: household surveys</a:t>
            </a:r>
          </a:p>
          <a:p>
            <a:pPr lvl="2"/>
            <a:r>
              <a:rPr lang="en-US" dirty="0" smtClean="0"/>
              <a:t>For individual-level data, compute age means directly</a:t>
            </a:r>
          </a:p>
          <a:p>
            <a:pPr lvl="2"/>
            <a:r>
              <a:rPr lang="en-US" dirty="0" smtClean="0"/>
              <a:t>For household-level data, allocate to household members</a:t>
            </a:r>
          </a:p>
          <a:p>
            <a:pPr lvl="3"/>
            <a:r>
              <a:rPr lang="en-US" dirty="0" smtClean="0"/>
              <a:t>Use “equivalent adult consumer” (EAC) weights for non-health, non-education private consumption</a:t>
            </a:r>
          </a:p>
          <a:p>
            <a:pPr lvl="3"/>
            <a:r>
              <a:rPr lang="en-US" dirty="0" smtClean="0"/>
              <a:t>Use regression method or iterative method for education and health care if utilization measures are available</a:t>
            </a:r>
          </a:p>
          <a:p>
            <a:pPr lvl="3"/>
            <a:r>
              <a:rPr lang="en-US" dirty="0" smtClean="0"/>
              <a:t>Allocate total amount to household head if assets are involved or for </a:t>
            </a:r>
            <a:r>
              <a:rPr lang="en-US" dirty="0" err="1" smtClean="0"/>
              <a:t>interhousehold</a:t>
            </a:r>
            <a:r>
              <a:rPr lang="en-US" dirty="0" smtClean="0"/>
              <a:t> transfers</a:t>
            </a:r>
          </a:p>
          <a:p>
            <a:pPr lvl="1"/>
            <a:r>
              <a:rPr lang="en-US" dirty="0" smtClean="0"/>
              <a:t>Data source: administrative data (government reports)</a:t>
            </a:r>
          </a:p>
          <a:p>
            <a:pPr lvl="2"/>
            <a:r>
              <a:rPr lang="en-US" dirty="0" smtClean="0"/>
              <a:t>Take age-means from government sources</a:t>
            </a:r>
          </a:p>
          <a:p>
            <a:pPr lvl="1"/>
            <a:r>
              <a:rPr lang="en-US" dirty="0" smtClean="0"/>
              <a:t>Profiles based on imputation/assumption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add </a:t>
            </a:r>
            <a:r>
              <a:rPr lang="en-US" dirty="0" smtClean="0">
                <a:solidFill>
                  <a:srgbClr val="FF0000"/>
                </a:solidFill>
              </a:rPr>
              <a:t>gender?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Data source: household surveys</a:t>
            </a:r>
          </a:p>
          <a:p>
            <a:pPr lvl="1"/>
            <a:r>
              <a:rPr lang="en-US" dirty="0" smtClean="0"/>
              <a:t>For individual-level data, compute age </a:t>
            </a:r>
            <a:r>
              <a:rPr lang="en-US" dirty="0" smtClean="0">
                <a:solidFill>
                  <a:srgbClr val="FF0000"/>
                </a:solidFill>
              </a:rPr>
              <a:t>and sex </a:t>
            </a:r>
            <a:r>
              <a:rPr lang="en-US" dirty="0" smtClean="0"/>
              <a:t>means directly</a:t>
            </a:r>
          </a:p>
          <a:p>
            <a:pPr lvl="1"/>
            <a:r>
              <a:rPr lang="en-US" dirty="0" smtClean="0"/>
              <a:t>For household-level data, allocate to household members</a:t>
            </a:r>
          </a:p>
          <a:p>
            <a:pPr lvl="2"/>
            <a:r>
              <a:rPr lang="en-US" dirty="0" smtClean="0"/>
              <a:t>Use “equivalent adult consumer” (EAC) weights for non-health, non-education private consumption,</a:t>
            </a:r>
            <a:r>
              <a:rPr lang="en-US" dirty="0" smtClean="0">
                <a:solidFill>
                  <a:srgbClr val="FF0000"/>
                </a:solidFill>
              </a:rPr>
              <a:t> using the same weights for males and females of the same age</a:t>
            </a:r>
          </a:p>
          <a:p>
            <a:pPr lvl="2"/>
            <a:r>
              <a:rPr lang="en-US" dirty="0" smtClean="0"/>
              <a:t>Use regression method or iterative method for education and health care if utilization measures are available, </a:t>
            </a:r>
            <a:r>
              <a:rPr lang="en-US" dirty="0" smtClean="0">
                <a:solidFill>
                  <a:srgbClr val="FF0000"/>
                </a:solidFill>
              </a:rPr>
              <a:t>adding sex to the regression equations</a:t>
            </a:r>
          </a:p>
          <a:p>
            <a:pPr lvl="2"/>
            <a:r>
              <a:rPr lang="en-US" dirty="0" smtClean="0"/>
              <a:t>Allocate total amount to household head if assets are involved or for </a:t>
            </a:r>
            <a:r>
              <a:rPr lang="en-US" dirty="0" err="1" smtClean="0"/>
              <a:t>interhousehold</a:t>
            </a:r>
            <a:r>
              <a:rPr lang="en-US" dirty="0" smtClean="0"/>
              <a:t> transfers, </a:t>
            </a:r>
            <a:r>
              <a:rPr lang="en-US" dirty="0" smtClean="0">
                <a:solidFill>
                  <a:srgbClr val="FF0000"/>
                </a:solidFill>
              </a:rPr>
              <a:t>treating male and female heads the same</a:t>
            </a:r>
          </a:p>
          <a:p>
            <a:r>
              <a:rPr lang="en-US" dirty="0" smtClean="0"/>
              <a:t>Data source: administrative data (government reports)</a:t>
            </a:r>
          </a:p>
          <a:p>
            <a:pPr lvl="1"/>
            <a:r>
              <a:rPr lang="en-US" dirty="0" smtClean="0"/>
              <a:t>Take age- </a:t>
            </a:r>
            <a:r>
              <a:rPr lang="en-US" dirty="0" smtClean="0">
                <a:solidFill>
                  <a:srgbClr val="FF0000"/>
                </a:solidFill>
              </a:rPr>
              <a:t>and sex-</a:t>
            </a:r>
            <a:r>
              <a:rPr lang="en-US" dirty="0" smtClean="0"/>
              <a:t>means from government sources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Profiles based on imputation/assumption </a:t>
            </a:r>
            <a:r>
              <a:rPr lang="en-US" sz="3200" dirty="0" smtClean="0">
                <a:solidFill>
                  <a:srgbClr val="FF0000"/>
                </a:solidFill>
              </a:rPr>
              <a:t>(use same imputation/assumption for both sexes)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Additional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Same EAC weights by gender may be bad assumption</a:t>
            </a:r>
          </a:p>
          <a:p>
            <a:pPr lvl="1"/>
            <a:r>
              <a:rPr lang="en-US" dirty="0" smtClean="0"/>
              <a:t>Sensitivity </a:t>
            </a:r>
            <a:r>
              <a:rPr lang="en-US" dirty="0" smtClean="0"/>
              <a:t>testing</a:t>
            </a:r>
          </a:p>
          <a:p>
            <a:pPr lvl="2"/>
            <a:r>
              <a:rPr lang="en-US" dirty="0" smtClean="0"/>
              <a:t>Make different assumptions about relative EAC weights</a:t>
            </a:r>
          </a:p>
          <a:p>
            <a:pPr lvl="2"/>
            <a:r>
              <a:rPr lang="en-US" dirty="0" smtClean="0"/>
              <a:t>Experiment with data-driven estimates like regression </a:t>
            </a:r>
            <a:r>
              <a:rPr lang="en-US" dirty="0" smtClean="0"/>
              <a:t>(limited usefulness, but is worth a try)</a:t>
            </a:r>
            <a:endParaRPr lang="en-US" dirty="0" smtClean="0"/>
          </a:p>
          <a:p>
            <a:pPr lvl="3"/>
            <a:r>
              <a:rPr lang="en-US" dirty="0" smtClean="0"/>
              <a:t>Captures </a:t>
            </a:r>
            <a:r>
              <a:rPr lang="en-US" dirty="0" smtClean="0"/>
              <a:t>correlation </a:t>
            </a:r>
            <a:r>
              <a:rPr lang="en-US" dirty="0" smtClean="0"/>
              <a:t>between household composition by gender and </a:t>
            </a:r>
            <a:r>
              <a:rPr lang="en-US" dirty="0" smtClean="0"/>
              <a:t>C</a:t>
            </a:r>
          </a:p>
          <a:p>
            <a:r>
              <a:rPr lang="en-US" dirty="0" smtClean="0"/>
              <a:t>For data-driven methods, many ways to add gender to the regression equation, so how to choose?</a:t>
            </a:r>
          </a:p>
          <a:p>
            <a:pPr lvl="1"/>
            <a:r>
              <a:rPr lang="en-US" dirty="0" smtClean="0"/>
              <a:t>Current </a:t>
            </a:r>
            <a:r>
              <a:rPr lang="en-US" dirty="0" smtClean="0"/>
              <a:t>methodology: “Kitchen sink” approach</a:t>
            </a:r>
          </a:p>
          <a:p>
            <a:pPr lvl="2"/>
            <a:r>
              <a:rPr lang="en-US" dirty="0" smtClean="0"/>
              <a:t>Where single-sex regression </a:t>
            </a:r>
            <a:r>
              <a:rPr lang="en-US" dirty="0" smtClean="0"/>
              <a:t>has a term </a:t>
            </a:r>
            <a:r>
              <a:rPr lang="en-US" dirty="0" smtClean="0"/>
              <a:t>for age, make it age by sex</a:t>
            </a:r>
          </a:p>
          <a:p>
            <a:pPr lvl="2"/>
            <a:r>
              <a:rPr lang="en-US" dirty="0" smtClean="0"/>
              <a:t>We are not concerned with statistical significance so okay to have terms in a regression equation that don’t add much fit</a:t>
            </a:r>
          </a:p>
          <a:p>
            <a:pPr lvl="1"/>
            <a:r>
              <a:rPr lang="en-US" dirty="0" smtClean="0"/>
              <a:t>But, using goodness of fit tests to get the most parsimonious model may be better for some research question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Adjustment for consistency with single-sex 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Single-sex NTA is our best estimate</a:t>
            </a:r>
          </a:p>
          <a:p>
            <a:pPr lvl="1"/>
            <a:r>
              <a:rPr lang="en-US" dirty="0" smtClean="0"/>
              <a:t>Keeping sexes together means larger sample size</a:t>
            </a:r>
          </a:p>
          <a:p>
            <a:pPr lvl="1"/>
            <a:r>
              <a:rPr lang="en-US" dirty="0" smtClean="0"/>
              <a:t>Averaging both sexes over age makes some potential errors in gender assumptions cancel out</a:t>
            </a:r>
          </a:p>
          <a:p>
            <a:pPr lvl="1"/>
            <a:r>
              <a:rPr lang="en-US" dirty="0" smtClean="0"/>
              <a:t>Single-sex NTA profiles are adjusted to macro controls</a:t>
            </a:r>
          </a:p>
          <a:p>
            <a:r>
              <a:rPr lang="en-US" dirty="0" smtClean="0"/>
              <a:t>Want gender-specific profiles to be consistent with single-sex</a:t>
            </a:r>
          </a:p>
          <a:p>
            <a:r>
              <a:rPr lang="en-US" dirty="0" smtClean="0"/>
              <a:t>Adjust each age of gender-specific profiles for consistency</a:t>
            </a:r>
          </a:p>
          <a:p>
            <a:pPr lvl="1"/>
            <a:r>
              <a:rPr lang="en-US" dirty="0" smtClean="0"/>
              <a:t>Adjustment is different at each age, but the same for both sexes within an age group</a:t>
            </a:r>
          </a:p>
          <a:p>
            <a:pPr lvl="1"/>
            <a:r>
              <a:rPr lang="en-US" dirty="0" smtClean="0"/>
              <a:t>Adjust smoothed profiles to be consistent with smoothed profiles; unsmoothed with unsmoothed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Calculating adjustment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N(a)</a:t>
            </a:r>
            <a:r>
              <a:rPr lang="en-US" sz="2600" dirty="0" smtClean="0"/>
              <a:t>:		Population age a</a:t>
            </a:r>
          </a:p>
          <a:p>
            <a:pPr>
              <a:buNone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N(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a,g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dirty="0" smtClean="0"/>
              <a:t>:	Population, age a, sex g</a:t>
            </a:r>
          </a:p>
          <a:p>
            <a:pPr>
              <a:buNone/>
            </a:pPr>
            <a:r>
              <a:rPr lang="en-US" sz="2600" dirty="0" smtClean="0"/>
              <a:t>	     :		Single-sex profile, adjusted to control</a:t>
            </a:r>
          </a:p>
          <a:p>
            <a:pPr>
              <a:buNone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x(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a,g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dirty="0" smtClean="0"/>
              <a:t>:		Sex-specific profile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2600" dirty="0" smtClean="0"/>
              <a:t>Adjustment Factor:  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Adjusted Profiles :</a:t>
            </a:r>
          </a:p>
          <a:p>
            <a:pPr>
              <a:buNone/>
            </a:pPr>
            <a:endParaRPr lang="en-US" sz="2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/>
          <a:srcRect l="46905" r="47832" b="33907"/>
          <a:stretch>
            <a:fillRect/>
          </a:stretch>
        </p:blipFill>
        <p:spPr bwMode="auto">
          <a:xfrm>
            <a:off x="468230" y="2392654"/>
            <a:ext cx="750970" cy="50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 cstate="print"/>
          <a:srcRect l="24386" t="-627" r="24386" b="20376"/>
          <a:stretch>
            <a:fillRect/>
          </a:stretch>
        </p:blipFill>
        <p:spPr bwMode="auto">
          <a:xfrm>
            <a:off x="1269907" y="4038600"/>
            <a:ext cx="6578693" cy="882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 cstate="print"/>
          <a:srcRect l="37193" t="-23116" r="38474" b="26633"/>
          <a:stretch>
            <a:fillRect/>
          </a:stretch>
        </p:blipFill>
        <p:spPr bwMode="auto">
          <a:xfrm>
            <a:off x="914395" y="5486394"/>
            <a:ext cx="3255041" cy="688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 cstate="print"/>
          <a:srcRect l="38420" t="-24121" r="38528" b="27638"/>
          <a:stretch>
            <a:fillRect/>
          </a:stretch>
        </p:blipFill>
        <p:spPr bwMode="auto">
          <a:xfrm>
            <a:off x="4835087" y="5465527"/>
            <a:ext cx="3165913" cy="70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 notes on adjustment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Adjusting this way makes the gender profiles consistent with single sex profiles and macro controls in one step</a:t>
            </a:r>
          </a:p>
          <a:p>
            <a:r>
              <a:rPr lang="en-US" dirty="0" smtClean="0"/>
              <a:t>Save the schedule of adjustment factors and plot them for review</a:t>
            </a:r>
          </a:p>
          <a:p>
            <a:pPr lvl="1"/>
            <a:r>
              <a:rPr lang="en-US" dirty="0" smtClean="0"/>
              <a:t>Factors should be similar size to the control adjustment factor for single-sex NTA</a:t>
            </a:r>
          </a:p>
          <a:p>
            <a:pPr lvl="1"/>
            <a:r>
              <a:rPr lang="en-US" dirty="0" smtClean="0"/>
              <a:t>If gender adjustment factors are very different, there may be a mistake in the calculations</a:t>
            </a:r>
          </a:p>
          <a:p>
            <a:pPr lvl="1"/>
            <a:r>
              <a:rPr lang="en-US" dirty="0" smtClean="0"/>
              <a:t>If factors have an age pattern, there may be a problem with the data not measuring the concept well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695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Market-based NTA  by Gender</vt:lpstr>
      <vt:lpstr>Outline</vt:lpstr>
      <vt:lpstr>Introduction</vt:lpstr>
      <vt:lpstr>Review single-sex estimation strategy</vt:lpstr>
      <vt:lpstr>How to add gender?</vt:lpstr>
      <vt:lpstr>Additional concerns</vt:lpstr>
      <vt:lpstr>Adjustment for consistency with single-sex NTA</vt:lpstr>
      <vt:lpstr>Calculating adjustment factors</vt:lpstr>
      <vt:lpstr>Final notes on adjustment</vt:lpstr>
      <vt:lpstr>Sensitivity Tests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73</cp:revision>
  <dcterms:created xsi:type="dcterms:W3CDTF">2012-05-19T13:14:13Z</dcterms:created>
  <dcterms:modified xsi:type="dcterms:W3CDTF">2012-10-18T19:44:35Z</dcterms:modified>
</cp:coreProperties>
</file>